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1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472259-74F3-400D-8225-737857138BFC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D946AB-8FBF-4F61-B4BD-87E46E4504B6}">
      <dgm:prSet phldrT="[Text]"/>
      <dgm:spPr/>
      <dgm:t>
        <a:bodyPr/>
        <a:lstStyle/>
        <a:p>
          <a:r>
            <a:rPr lang="en-US" dirty="0"/>
            <a:t>Player Info Loading </a:t>
          </a:r>
        </a:p>
      </dgm:t>
    </dgm:pt>
    <dgm:pt modelId="{17BE28B3-2D6E-4C69-841B-D8582F385BBA}" type="parTrans" cxnId="{46A092BE-8AF2-404E-9F2B-80D4349127E9}">
      <dgm:prSet/>
      <dgm:spPr/>
      <dgm:t>
        <a:bodyPr/>
        <a:lstStyle/>
        <a:p>
          <a:endParaRPr lang="en-US"/>
        </a:p>
      </dgm:t>
    </dgm:pt>
    <dgm:pt modelId="{4F1599EB-1B73-4B0E-8479-0BA2F03D4791}" type="sibTrans" cxnId="{46A092BE-8AF2-404E-9F2B-80D4349127E9}">
      <dgm:prSet/>
      <dgm:spPr/>
      <dgm:t>
        <a:bodyPr/>
        <a:lstStyle/>
        <a:p>
          <a:endParaRPr lang="en-US"/>
        </a:p>
      </dgm:t>
    </dgm:pt>
    <dgm:pt modelId="{07F37BAC-BC27-4364-8872-25B0EDF59D18}">
      <dgm:prSet phldrT="[Text]" custT="1"/>
      <dgm:spPr/>
      <dgm:t>
        <a:bodyPr/>
        <a:lstStyle/>
        <a:p>
          <a:r>
            <a:rPr lang="en-US" sz="900" dirty="0"/>
            <a:t>Loading unique player ID who have achieved diamond II+ ( top 1%) </a:t>
          </a:r>
          <a:r>
            <a:rPr lang="en-US" sz="900" dirty="0" err="1"/>
            <a:t>elo</a:t>
          </a:r>
          <a:r>
            <a:rPr lang="en-US" sz="900" dirty="0"/>
            <a:t> in current season</a:t>
          </a:r>
        </a:p>
      </dgm:t>
    </dgm:pt>
    <dgm:pt modelId="{B68EADC6-7BD6-4BA1-B38B-7DC6EEF77861}" type="parTrans" cxnId="{56D294F0-3D4A-4634-811D-B7B2A5A259E7}">
      <dgm:prSet/>
      <dgm:spPr/>
      <dgm:t>
        <a:bodyPr/>
        <a:lstStyle/>
        <a:p>
          <a:endParaRPr lang="en-US"/>
        </a:p>
      </dgm:t>
    </dgm:pt>
    <dgm:pt modelId="{13785A6C-5FF9-484F-9491-321FEDE88BB5}" type="sibTrans" cxnId="{56D294F0-3D4A-4634-811D-B7B2A5A259E7}">
      <dgm:prSet/>
      <dgm:spPr/>
      <dgm:t>
        <a:bodyPr/>
        <a:lstStyle/>
        <a:p>
          <a:endParaRPr lang="en-US"/>
        </a:p>
      </dgm:t>
    </dgm:pt>
    <dgm:pt modelId="{2AC13499-0CE3-4CD6-8B46-94EA97748D34}">
      <dgm:prSet phldrT="[Text]"/>
      <dgm:spPr/>
      <dgm:t>
        <a:bodyPr/>
        <a:lstStyle/>
        <a:p>
          <a:r>
            <a:rPr lang="en-US" dirty="0"/>
            <a:t>Match Loading &amp; Key generation</a:t>
          </a:r>
        </a:p>
      </dgm:t>
    </dgm:pt>
    <dgm:pt modelId="{0CD75205-08C3-418B-9A9F-F35E9C7F7569}" type="parTrans" cxnId="{B31D90EA-DAA8-452D-B539-26D614D5D038}">
      <dgm:prSet/>
      <dgm:spPr/>
      <dgm:t>
        <a:bodyPr/>
        <a:lstStyle/>
        <a:p>
          <a:endParaRPr lang="en-US"/>
        </a:p>
      </dgm:t>
    </dgm:pt>
    <dgm:pt modelId="{E8E782AC-9D4F-4CC8-ADD8-44EAD9CC8B60}" type="sibTrans" cxnId="{B31D90EA-DAA8-452D-B539-26D614D5D038}">
      <dgm:prSet/>
      <dgm:spPr/>
      <dgm:t>
        <a:bodyPr/>
        <a:lstStyle/>
        <a:p>
          <a:endParaRPr lang="en-US"/>
        </a:p>
      </dgm:t>
    </dgm:pt>
    <dgm:pt modelId="{BE0381B9-27DA-4E92-BACB-749E37EF87FA}">
      <dgm:prSet phldrT="[Text]" custT="1"/>
      <dgm:spPr/>
      <dgm:t>
        <a:bodyPr/>
        <a:lstStyle/>
        <a:p>
          <a:r>
            <a:rPr lang="en-US" sz="900" dirty="0"/>
            <a:t> Loading 10K unique matches through Riot API </a:t>
          </a:r>
        </a:p>
      </dgm:t>
    </dgm:pt>
    <dgm:pt modelId="{8C14F18C-7427-4E6C-BB50-3164D43E4575}" type="parTrans" cxnId="{19ABDA3E-E1A7-45A1-AAEC-772C71AE4D54}">
      <dgm:prSet/>
      <dgm:spPr/>
      <dgm:t>
        <a:bodyPr/>
        <a:lstStyle/>
        <a:p>
          <a:endParaRPr lang="en-US"/>
        </a:p>
      </dgm:t>
    </dgm:pt>
    <dgm:pt modelId="{D1FD0339-32A5-487A-A68A-31E0F192FFD4}" type="sibTrans" cxnId="{19ABDA3E-E1A7-45A1-AAEC-772C71AE4D54}">
      <dgm:prSet/>
      <dgm:spPr/>
      <dgm:t>
        <a:bodyPr/>
        <a:lstStyle/>
        <a:p>
          <a:endParaRPr lang="en-US"/>
        </a:p>
      </dgm:t>
    </dgm:pt>
    <dgm:pt modelId="{691393FC-2789-4954-B3F6-57B3203CB9D4}">
      <dgm:prSet phldrT="[Text]"/>
      <dgm:spPr/>
      <dgm:t>
        <a:bodyPr/>
        <a:lstStyle/>
        <a:p>
          <a:r>
            <a:rPr lang="en-US" dirty="0"/>
            <a:t>Raw point-in-time Match Downloading</a:t>
          </a:r>
        </a:p>
      </dgm:t>
    </dgm:pt>
    <dgm:pt modelId="{C1D325C7-6B00-4D2C-81A1-5DD7F863FFDD}" type="sibTrans" cxnId="{13CE2DDB-0FAD-4726-BA3C-2C473822E24D}">
      <dgm:prSet/>
      <dgm:spPr/>
      <dgm:t>
        <a:bodyPr/>
        <a:lstStyle/>
        <a:p>
          <a:endParaRPr lang="en-US"/>
        </a:p>
      </dgm:t>
    </dgm:pt>
    <dgm:pt modelId="{5506796F-7720-4FD6-8337-2391628BB306}" type="parTrans" cxnId="{13CE2DDB-0FAD-4726-BA3C-2C473822E24D}">
      <dgm:prSet/>
      <dgm:spPr/>
      <dgm:t>
        <a:bodyPr/>
        <a:lstStyle/>
        <a:p>
          <a:endParaRPr lang="en-US"/>
        </a:p>
      </dgm:t>
    </dgm:pt>
    <dgm:pt modelId="{CF4ABDA2-24DC-4B6F-8A14-2DA82A3ED665}">
      <dgm:prSet phldrT="[Text]"/>
      <dgm:spPr/>
      <dgm:t>
        <a:bodyPr/>
        <a:lstStyle/>
        <a:p>
          <a:r>
            <a:rPr lang="en-US" dirty="0"/>
            <a:t>Data processing</a:t>
          </a:r>
        </a:p>
      </dgm:t>
    </dgm:pt>
    <dgm:pt modelId="{85F78A25-20E7-470B-9E8E-48CC70E9F640}" type="parTrans" cxnId="{B6AD6ED9-06F6-4A29-9A3E-6CCF173A3D32}">
      <dgm:prSet/>
      <dgm:spPr/>
      <dgm:t>
        <a:bodyPr/>
        <a:lstStyle/>
        <a:p>
          <a:endParaRPr lang="en-US"/>
        </a:p>
      </dgm:t>
    </dgm:pt>
    <dgm:pt modelId="{230E8F38-F1F0-4DA1-B3D3-662AEA04C30D}" type="sibTrans" cxnId="{B6AD6ED9-06F6-4A29-9A3E-6CCF173A3D32}">
      <dgm:prSet/>
      <dgm:spPr/>
      <dgm:t>
        <a:bodyPr/>
        <a:lstStyle/>
        <a:p>
          <a:endParaRPr lang="en-US"/>
        </a:p>
      </dgm:t>
    </dgm:pt>
    <dgm:pt modelId="{9C5A090E-26E8-413E-A4DD-31EC59548AB5}">
      <dgm:prSet phldrT="[Text]" custT="1"/>
      <dgm:spPr/>
      <dgm:t>
        <a:bodyPr/>
        <a:lstStyle/>
        <a:p>
          <a:r>
            <a:rPr lang="en-US" sz="900" dirty="0"/>
            <a:t> Structure the data into correct format</a:t>
          </a:r>
        </a:p>
      </dgm:t>
    </dgm:pt>
    <dgm:pt modelId="{CCC843E4-7648-47C2-BE54-D8F3FA020FBC}" type="sibTrans" cxnId="{57D8C2F1-4C8D-461D-BA6D-14FE266A7053}">
      <dgm:prSet/>
      <dgm:spPr/>
      <dgm:t>
        <a:bodyPr/>
        <a:lstStyle/>
        <a:p>
          <a:endParaRPr lang="en-US"/>
        </a:p>
      </dgm:t>
    </dgm:pt>
    <dgm:pt modelId="{35C82B47-8746-4D7E-A355-DB864DCC028F}" type="parTrans" cxnId="{57D8C2F1-4C8D-461D-BA6D-14FE266A7053}">
      <dgm:prSet/>
      <dgm:spPr/>
      <dgm:t>
        <a:bodyPr/>
        <a:lstStyle/>
        <a:p>
          <a:endParaRPr lang="en-US"/>
        </a:p>
      </dgm:t>
    </dgm:pt>
    <dgm:pt modelId="{3B87FB01-351B-4BF1-BB32-AFFD47A55121}" type="pres">
      <dgm:prSet presAssocID="{FA472259-74F3-400D-8225-737857138BFC}" presName="rootnode" presStyleCnt="0">
        <dgm:presLayoutVars>
          <dgm:chMax/>
          <dgm:chPref/>
          <dgm:dir/>
          <dgm:animLvl val="lvl"/>
        </dgm:presLayoutVars>
      </dgm:prSet>
      <dgm:spPr/>
    </dgm:pt>
    <dgm:pt modelId="{577BD4CE-B053-44B6-99CC-BF013875A3C4}" type="pres">
      <dgm:prSet presAssocID="{D3D946AB-8FBF-4F61-B4BD-87E46E4504B6}" presName="composite" presStyleCnt="0"/>
      <dgm:spPr/>
    </dgm:pt>
    <dgm:pt modelId="{B8661C5B-BB65-43F2-90E3-4C51DFE4A4EE}" type="pres">
      <dgm:prSet presAssocID="{D3D946AB-8FBF-4F61-B4BD-87E46E4504B6}" presName="bentUpArrow1" presStyleLbl="alignImgPlace1" presStyleIdx="0" presStyleCnt="3"/>
      <dgm:spPr/>
    </dgm:pt>
    <dgm:pt modelId="{E5A9C720-A698-4C49-B9BD-45FCA7C85F8F}" type="pres">
      <dgm:prSet presAssocID="{D3D946AB-8FBF-4F61-B4BD-87E46E4504B6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0FEF39AF-073B-4345-9BE5-E327581262A8}" type="pres">
      <dgm:prSet presAssocID="{D3D946AB-8FBF-4F61-B4BD-87E46E4504B6}" presName="ChildText" presStyleLbl="revTx" presStyleIdx="0" presStyleCnt="4" custScaleX="392372" custLinFactX="60911" custLinFactNeighborX="100000" custLinFactNeighborY="169">
        <dgm:presLayoutVars>
          <dgm:chMax val="0"/>
          <dgm:chPref val="0"/>
          <dgm:bulletEnabled val="1"/>
        </dgm:presLayoutVars>
      </dgm:prSet>
      <dgm:spPr/>
    </dgm:pt>
    <dgm:pt modelId="{B79D2BB2-7FF1-452D-B77F-DDF41931448F}" type="pres">
      <dgm:prSet presAssocID="{4F1599EB-1B73-4B0E-8479-0BA2F03D4791}" presName="sibTrans" presStyleCnt="0"/>
      <dgm:spPr/>
    </dgm:pt>
    <dgm:pt modelId="{C24CD5C4-1438-4288-92C6-5BAC1BC9AA51}" type="pres">
      <dgm:prSet presAssocID="{2AC13499-0CE3-4CD6-8B46-94EA97748D34}" presName="composite" presStyleCnt="0"/>
      <dgm:spPr/>
    </dgm:pt>
    <dgm:pt modelId="{4DB32635-4C45-4A20-8418-2D60BE69FF44}" type="pres">
      <dgm:prSet presAssocID="{2AC13499-0CE3-4CD6-8B46-94EA97748D34}" presName="bentUpArrow1" presStyleLbl="alignImgPlace1" presStyleIdx="1" presStyleCnt="3"/>
      <dgm:spPr/>
    </dgm:pt>
    <dgm:pt modelId="{712A2E59-DEC6-4278-8416-42472DCC55F0}" type="pres">
      <dgm:prSet presAssocID="{2AC13499-0CE3-4CD6-8B46-94EA97748D34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299A434F-A04A-462F-AA7E-C268DE367CFA}" type="pres">
      <dgm:prSet presAssocID="{2AC13499-0CE3-4CD6-8B46-94EA97748D34}" presName="ChildText" presStyleLbl="revTx" presStyleIdx="1" presStyleCnt="4" custScaleX="291135" custLinFactX="38692" custLinFactNeighborX="100000" custLinFactNeighborY="3158">
        <dgm:presLayoutVars>
          <dgm:chMax val="0"/>
          <dgm:chPref val="0"/>
          <dgm:bulletEnabled val="1"/>
        </dgm:presLayoutVars>
      </dgm:prSet>
      <dgm:spPr/>
    </dgm:pt>
    <dgm:pt modelId="{F855DA41-CAA1-4814-AC30-D68D95F134F4}" type="pres">
      <dgm:prSet presAssocID="{E8E782AC-9D4F-4CC8-ADD8-44EAD9CC8B60}" presName="sibTrans" presStyleCnt="0"/>
      <dgm:spPr/>
    </dgm:pt>
    <dgm:pt modelId="{BE0FD8EE-2A7B-4FD7-9A86-3F9024BA2C18}" type="pres">
      <dgm:prSet presAssocID="{691393FC-2789-4954-B3F6-57B3203CB9D4}" presName="composite" presStyleCnt="0"/>
      <dgm:spPr/>
    </dgm:pt>
    <dgm:pt modelId="{A12F1892-6CF5-464E-BB96-0BAD46540CD8}" type="pres">
      <dgm:prSet presAssocID="{691393FC-2789-4954-B3F6-57B3203CB9D4}" presName="bentUpArrow1" presStyleLbl="alignImgPlace1" presStyleIdx="2" presStyleCnt="3"/>
      <dgm:spPr/>
    </dgm:pt>
    <dgm:pt modelId="{455B0FC0-5093-4143-8FCD-5CB81D9658C8}" type="pres">
      <dgm:prSet presAssocID="{691393FC-2789-4954-B3F6-57B3203CB9D4}" presName="ParentText" presStyleLbl="node1" presStyleIdx="2" presStyleCnt="4" custLinFactNeighborX="-44631" custLinFactNeighborY="-2609">
        <dgm:presLayoutVars>
          <dgm:chMax val="1"/>
          <dgm:chPref val="1"/>
          <dgm:bulletEnabled val="1"/>
        </dgm:presLayoutVars>
      </dgm:prSet>
      <dgm:spPr/>
    </dgm:pt>
    <dgm:pt modelId="{297F746A-1B70-46C0-9B92-B18DA23E518D}" type="pres">
      <dgm:prSet presAssocID="{691393FC-2789-4954-B3F6-57B3203CB9D4}" presName="Child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C40001EA-E797-4D2A-920D-C3E8664E2C00}" type="pres">
      <dgm:prSet presAssocID="{C1D325C7-6B00-4D2C-81A1-5DD7F863FFDD}" presName="sibTrans" presStyleCnt="0"/>
      <dgm:spPr/>
    </dgm:pt>
    <dgm:pt modelId="{A2B94708-B383-4156-8F9D-E06DCC178F51}" type="pres">
      <dgm:prSet presAssocID="{CF4ABDA2-24DC-4B6F-8A14-2DA82A3ED665}" presName="composite" presStyleCnt="0"/>
      <dgm:spPr/>
    </dgm:pt>
    <dgm:pt modelId="{31081F78-67E4-4036-A1AB-B7423351DB7F}" type="pres">
      <dgm:prSet presAssocID="{CF4ABDA2-24DC-4B6F-8A14-2DA82A3ED665}" presName="ParentText" presStyleLbl="node1" presStyleIdx="3" presStyleCnt="4" custLinFactNeighborX="-52410" custLinFactNeighborY="-1005">
        <dgm:presLayoutVars>
          <dgm:chMax val="1"/>
          <dgm:chPref val="1"/>
          <dgm:bulletEnabled val="1"/>
        </dgm:presLayoutVars>
      </dgm:prSet>
      <dgm:spPr/>
    </dgm:pt>
    <dgm:pt modelId="{9C29062D-03A1-4C37-9280-5F9356B0E367}" type="pres">
      <dgm:prSet presAssocID="{CF4ABDA2-24DC-4B6F-8A14-2DA82A3ED665}" presName="FinalChildText" presStyleLbl="revTx" presStyleIdx="3" presStyleCnt="4" custScaleX="240608" custLinFactNeighborX="41637" custLinFactNeighborY="10090">
        <dgm:presLayoutVars>
          <dgm:chMax val="0"/>
          <dgm:chPref val="0"/>
          <dgm:bulletEnabled val="1"/>
        </dgm:presLayoutVars>
      </dgm:prSet>
      <dgm:spPr/>
    </dgm:pt>
  </dgm:ptLst>
  <dgm:cxnLst>
    <dgm:cxn modelId="{E420F50B-7E32-4BCE-8462-96B9123E341B}" type="presOf" srcId="{CF4ABDA2-24DC-4B6F-8A14-2DA82A3ED665}" destId="{31081F78-67E4-4036-A1AB-B7423351DB7F}" srcOrd="0" destOrd="0" presId="urn:microsoft.com/office/officeart/2005/8/layout/StepDownProcess"/>
    <dgm:cxn modelId="{19ABDA3E-E1A7-45A1-AAEC-772C71AE4D54}" srcId="{2AC13499-0CE3-4CD6-8B46-94EA97748D34}" destId="{BE0381B9-27DA-4E92-BACB-749E37EF87FA}" srcOrd="0" destOrd="0" parTransId="{8C14F18C-7427-4E6C-BB50-3164D43E4575}" sibTransId="{D1FD0339-32A5-487A-A68A-31E0F192FFD4}"/>
    <dgm:cxn modelId="{97193752-1738-4565-B075-A76D761EF76C}" type="presOf" srcId="{2AC13499-0CE3-4CD6-8B46-94EA97748D34}" destId="{712A2E59-DEC6-4278-8416-42472DCC55F0}" srcOrd="0" destOrd="0" presId="urn:microsoft.com/office/officeart/2005/8/layout/StepDownProcess"/>
    <dgm:cxn modelId="{4E94148C-0CEE-4C1C-8F4A-910C35CFC439}" type="presOf" srcId="{D3D946AB-8FBF-4F61-B4BD-87E46E4504B6}" destId="{E5A9C720-A698-4C49-B9BD-45FCA7C85F8F}" srcOrd="0" destOrd="0" presId="urn:microsoft.com/office/officeart/2005/8/layout/StepDownProcess"/>
    <dgm:cxn modelId="{06B728B1-CB8F-4B8C-92F9-D378B88438FE}" type="presOf" srcId="{BE0381B9-27DA-4E92-BACB-749E37EF87FA}" destId="{299A434F-A04A-462F-AA7E-C268DE367CFA}" srcOrd="0" destOrd="0" presId="urn:microsoft.com/office/officeart/2005/8/layout/StepDownProcess"/>
    <dgm:cxn modelId="{6407FBBA-D7CB-4D32-9068-EB8A034BA03E}" type="presOf" srcId="{9C5A090E-26E8-413E-A4DD-31EC59548AB5}" destId="{9C29062D-03A1-4C37-9280-5F9356B0E367}" srcOrd="0" destOrd="0" presId="urn:microsoft.com/office/officeart/2005/8/layout/StepDownProcess"/>
    <dgm:cxn modelId="{46A092BE-8AF2-404E-9F2B-80D4349127E9}" srcId="{FA472259-74F3-400D-8225-737857138BFC}" destId="{D3D946AB-8FBF-4F61-B4BD-87E46E4504B6}" srcOrd="0" destOrd="0" parTransId="{17BE28B3-2D6E-4C69-841B-D8582F385BBA}" sibTransId="{4F1599EB-1B73-4B0E-8479-0BA2F03D4791}"/>
    <dgm:cxn modelId="{D418ADC4-40D7-47CD-886A-FBE7D71FB1C0}" type="presOf" srcId="{07F37BAC-BC27-4364-8872-25B0EDF59D18}" destId="{0FEF39AF-073B-4345-9BE5-E327581262A8}" srcOrd="0" destOrd="0" presId="urn:microsoft.com/office/officeart/2005/8/layout/StepDownProcess"/>
    <dgm:cxn modelId="{84CCEBC4-2AFE-446E-8C2B-DF831F209180}" type="presOf" srcId="{FA472259-74F3-400D-8225-737857138BFC}" destId="{3B87FB01-351B-4BF1-BB32-AFFD47A55121}" srcOrd="0" destOrd="0" presId="urn:microsoft.com/office/officeart/2005/8/layout/StepDownProcess"/>
    <dgm:cxn modelId="{B6AD6ED9-06F6-4A29-9A3E-6CCF173A3D32}" srcId="{FA472259-74F3-400D-8225-737857138BFC}" destId="{CF4ABDA2-24DC-4B6F-8A14-2DA82A3ED665}" srcOrd="3" destOrd="0" parTransId="{85F78A25-20E7-470B-9E8E-48CC70E9F640}" sibTransId="{230E8F38-F1F0-4DA1-B3D3-662AEA04C30D}"/>
    <dgm:cxn modelId="{13CE2DDB-0FAD-4726-BA3C-2C473822E24D}" srcId="{FA472259-74F3-400D-8225-737857138BFC}" destId="{691393FC-2789-4954-B3F6-57B3203CB9D4}" srcOrd="2" destOrd="0" parTransId="{5506796F-7720-4FD6-8337-2391628BB306}" sibTransId="{C1D325C7-6B00-4D2C-81A1-5DD7F863FFDD}"/>
    <dgm:cxn modelId="{B31D90EA-DAA8-452D-B539-26D614D5D038}" srcId="{FA472259-74F3-400D-8225-737857138BFC}" destId="{2AC13499-0CE3-4CD6-8B46-94EA97748D34}" srcOrd="1" destOrd="0" parTransId="{0CD75205-08C3-418B-9A9F-F35E9C7F7569}" sibTransId="{E8E782AC-9D4F-4CC8-ADD8-44EAD9CC8B60}"/>
    <dgm:cxn modelId="{56D294F0-3D4A-4634-811D-B7B2A5A259E7}" srcId="{D3D946AB-8FBF-4F61-B4BD-87E46E4504B6}" destId="{07F37BAC-BC27-4364-8872-25B0EDF59D18}" srcOrd="0" destOrd="0" parTransId="{B68EADC6-7BD6-4BA1-B38B-7DC6EEF77861}" sibTransId="{13785A6C-5FF9-484F-9491-321FEDE88BB5}"/>
    <dgm:cxn modelId="{57D8C2F1-4C8D-461D-BA6D-14FE266A7053}" srcId="{CF4ABDA2-24DC-4B6F-8A14-2DA82A3ED665}" destId="{9C5A090E-26E8-413E-A4DD-31EC59548AB5}" srcOrd="0" destOrd="0" parTransId="{35C82B47-8746-4D7E-A355-DB864DCC028F}" sibTransId="{CCC843E4-7648-47C2-BE54-D8F3FA020FBC}"/>
    <dgm:cxn modelId="{10F605F3-9F97-4AEF-A243-57FFA05BEE70}" type="presOf" srcId="{691393FC-2789-4954-B3F6-57B3203CB9D4}" destId="{455B0FC0-5093-4143-8FCD-5CB81D9658C8}" srcOrd="0" destOrd="0" presId="urn:microsoft.com/office/officeart/2005/8/layout/StepDownProcess"/>
    <dgm:cxn modelId="{76818187-C583-419B-BE14-C11D03B25167}" type="presParOf" srcId="{3B87FB01-351B-4BF1-BB32-AFFD47A55121}" destId="{577BD4CE-B053-44B6-99CC-BF013875A3C4}" srcOrd="0" destOrd="0" presId="urn:microsoft.com/office/officeart/2005/8/layout/StepDownProcess"/>
    <dgm:cxn modelId="{F53A0BA1-98AA-4364-99F5-82A8CB60C0E2}" type="presParOf" srcId="{577BD4CE-B053-44B6-99CC-BF013875A3C4}" destId="{B8661C5B-BB65-43F2-90E3-4C51DFE4A4EE}" srcOrd="0" destOrd="0" presId="urn:microsoft.com/office/officeart/2005/8/layout/StepDownProcess"/>
    <dgm:cxn modelId="{3B1C25CE-BF4D-4812-96B5-2C5714D694B1}" type="presParOf" srcId="{577BD4CE-B053-44B6-99CC-BF013875A3C4}" destId="{E5A9C720-A698-4C49-B9BD-45FCA7C85F8F}" srcOrd="1" destOrd="0" presId="urn:microsoft.com/office/officeart/2005/8/layout/StepDownProcess"/>
    <dgm:cxn modelId="{CC491E14-4E54-4E2F-88F0-86DD670357D6}" type="presParOf" srcId="{577BD4CE-B053-44B6-99CC-BF013875A3C4}" destId="{0FEF39AF-073B-4345-9BE5-E327581262A8}" srcOrd="2" destOrd="0" presId="urn:microsoft.com/office/officeart/2005/8/layout/StepDownProcess"/>
    <dgm:cxn modelId="{F9504BE9-A391-40B0-86EB-4A968AB6A0FB}" type="presParOf" srcId="{3B87FB01-351B-4BF1-BB32-AFFD47A55121}" destId="{B79D2BB2-7FF1-452D-B77F-DDF41931448F}" srcOrd="1" destOrd="0" presId="urn:microsoft.com/office/officeart/2005/8/layout/StepDownProcess"/>
    <dgm:cxn modelId="{210895E8-0255-4D3D-B255-667EB5A0410F}" type="presParOf" srcId="{3B87FB01-351B-4BF1-BB32-AFFD47A55121}" destId="{C24CD5C4-1438-4288-92C6-5BAC1BC9AA51}" srcOrd="2" destOrd="0" presId="urn:microsoft.com/office/officeart/2005/8/layout/StepDownProcess"/>
    <dgm:cxn modelId="{7A1ADC34-CC90-4469-A1C1-1EED59762414}" type="presParOf" srcId="{C24CD5C4-1438-4288-92C6-5BAC1BC9AA51}" destId="{4DB32635-4C45-4A20-8418-2D60BE69FF44}" srcOrd="0" destOrd="0" presId="urn:microsoft.com/office/officeart/2005/8/layout/StepDownProcess"/>
    <dgm:cxn modelId="{D89C5AB5-8B17-4283-92F2-EF79F7D40A10}" type="presParOf" srcId="{C24CD5C4-1438-4288-92C6-5BAC1BC9AA51}" destId="{712A2E59-DEC6-4278-8416-42472DCC55F0}" srcOrd="1" destOrd="0" presId="urn:microsoft.com/office/officeart/2005/8/layout/StepDownProcess"/>
    <dgm:cxn modelId="{68DF95E6-6011-40FC-A97A-FB82427E3776}" type="presParOf" srcId="{C24CD5C4-1438-4288-92C6-5BAC1BC9AA51}" destId="{299A434F-A04A-462F-AA7E-C268DE367CFA}" srcOrd="2" destOrd="0" presId="urn:microsoft.com/office/officeart/2005/8/layout/StepDownProcess"/>
    <dgm:cxn modelId="{F9FA021B-E626-4981-9DC7-CF2063C93D6B}" type="presParOf" srcId="{3B87FB01-351B-4BF1-BB32-AFFD47A55121}" destId="{F855DA41-CAA1-4814-AC30-D68D95F134F4}" srcOrd="3" destOrd="0" presId="urn:microsoft.com/office/officeart/2005/8/layout/StepDownProcess"/>
    <dgm:cxn modelId="{EC01E382-0E3B-4B89-9DBC-5612D8E2E06B}" type="presParOf" srcId="{3B87FB01-351B-4BF1-BB32-AFFD47A55121}" destId="{BE0FD8EE-2A7B-4FD7-9A86-3F9024BA2C18}" srcOrd="4" destOrd="0" presId="urn:microsoft.com/office/officeart/2005/8/layout/StepDownProcess"/>
    <dgm:cxn modelId="{E9DC8820-80C1-4337-80CF-AC2BA11BBA19}" type="presParOf" srcId="{BE0FD8EE-2A7B-4FD7-9A86-3F9024BA2C18}" destId="{A12F1892-6CF5-464E-BB96-0BAD46540CD8}" srcOrd="0" destOrd="0" presId="urn:microsoft.com/office/officeart/2005/8/layout/StepDownProcess"/>
    <dgm:cxn modelId="{919B8FBE-DFBB-437A-B351-4B5E30FDCFB1}" type="presParOf" srcId="{BE0FD8EE-2A7B-4FD7-9A86-3F9024BA2C18}" destId="{455B0FC0-5093-4143-8FCD-5CB81D9658C8}" srcOrd="1" destOrd="0" presId="urn:microsoft.com/office/officeart/2005/8/layout/StepDownProcess"/>
    <dgm:cxn modelId="{5F040BD5-7C2A-433F-AE87-496B1A8DFD47}" type="presParOf" srcId="{BE0FD8EE-2A7B-4FD7-9A86-3F9024BA2C18}" destId="{297F746A-1B70-46C0-9B92-B18DA23E518D}" srcOrd="2" destOrd="0" presId="urn:microsoft.com/office/officeart/2005/8/layout/StepDownProcess"/>
    <dgm:cxn modelId="{AF418BCB-E972-48F2-AC14-C375101EBD00}" type="presParOf" srcId="{3B87FB01-351B-4BF1-BB32-AFFD47A55121}" destId="{C40001EA-E797-4D2A-920D-C3E8664E2C00}" srcOrd="5" destOrd="0" presId="urn:microsoft.com/office/officeart/2005/8/layout/StepDownProcess"/>
    <dgm:cxn modelId="{30F880F4-0ED1-4261-B5FC-9274773C1B65}" type="presParOf" srcId="{3B87FB01-351B-4BF1-BB32-AFFD47A55121}" destId="{A2B94708-B383-4156-8F9D-E06DCC178F51}" srcOrd="6" destOrd="0" presId="urn:microsoft.com/office/officeart/2005/8/layout/StepDownProcess"/>
    <dgm:cxn modelId="{5ED30F83-EE86-4D7B-AF71-C1F699CB931F}" type="presParOf" srcId="{A2B94708-B383-4156-8F9D-E06DCC178F51}" destId="{31081F78-67E4-4036-A1AB-B7423351DB7F}" srcOrd="0" destOrd="0" presId="urn:microsoft.com/office/officeart/2005/8/layout/StepDownProcess"/>
    <dgm:cxn modelId="{D1690458-4775-4C6A-B3E5-540EF38CC1CD}" type="presParOf" srcId="{A2B94708-B383-4156-8F9D-E06DCC178F51}" destId="{9C29062D-03A1-4C37-9280-5F9356B0E367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661C5B-BB65-43F2-90E3-4C51DFE4A4EE}">
      <dsp:nvSpPr>
        <dsp:cNvPr id="0" name=""/>
        <dsp:cNvSpPr/>
      </dsp:nvSpPr>
      <dsp:spPr>
        <a:xfrm rot="5400000">
          <a:off x="195812" y="1342124"/>
          <a:ext cx="515380" cy="58674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5">
            <a:tint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A9C720-A698-4C49-B9BD-45FCA7C85F8F}">
      <dsp:nvSpPr>
        <dsp:cNvPr id="0" name=""/>
        <dsp:cNvSpPr/>
      </dsp:nvSpPr>
      <dsp:spPr>
        <a:xfrm>
          <a:off x="59267" y="770815"/>
          <a:ext cx="867597" cy="607289"/>
        </a:xfrm>
        <a:prstGeom prst="roundRect">
          <a:avLst>
            <a:gd name="adj" fmla="val 166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Player Info Loading </a:t>
          </a:r>
        </a:p>
      </dsp:txBody>
      <dsp:txXfrm>
        <a:off x="88918" y="800466"/>
        <a:ext cx="808295" cy="547987"/>
      </dsp:txXfrm>
    </dsp:sp>
    <dsp:sp modelId="{0FEF39AF-073B-4345-9BE5-E327581262A8}">
      <dsp:nvSpPr>
        <dsp:cNvPr id="0" name=""/>
        <dsp:cNvSpPr/>
      </dsp:nvSpPr>
      <dsp:spPr>
        <a:xfrm>
          <a:off x="1019781" y="829563"/>
          <a:ext cx="2475897" cy="4908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Loading unique player ID who have achieved diamond II+ ( top 1%) </a:t>
          </a:r>
          <a:r>
            <a:rPr lang="en-US" sz="900" kern="1200" dirty="0" err="1"/>
            <a:t>elo</a:t>
          </a:r>
          <a:r>
            <a:rPr lang="en-US" sz="900" kern="1200" dirty="0"/>
            <a:t> in current season</a:t>
          </a:r>
        </a:p>
      </dsp:txBody>
      <dsp:txXfrm>
        <a:off x="1019781" y="829563"/>
        <a:ext cx="2475897" cy="490838"/>
      </dsp:txXfrm>
    </dsp:sp>
    <dsp:sp modelId="{4DB32635-4C45-4A20-8418-2D60BE69FF44}">
      <dsp:nvSpPr>
        <dsp:cNvPr id="0" name=""/>
        <dsp:cNvSpPr/>
      </dsp:nvSpPr>
      <dsp:spPr>
        <a:xfrm rot="5400000">
          <a:off x="1329395" y="2024311"/>
          <a:ext cx="515380" cy="58674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5">
            <a:tint val="50000"/>
            <a:hueOff val="3023592"/>
            <a:satOff val="-793"/>
            <a:lumOff val="650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2A2E59-DEC6-4278-8416-42472DCC55F0}">
      <dsp:nvSpPr>
        <dsp:cNvPr id="0" name=""/>
        <dsp:cNvSpPr/>
      </dsp:nvSpPr>
      <dsp:spPr>
        <a:xfrm>
          <a:off x="1192851" y="1453002"/>
          <a:ext cx="867597" cy="607289"/>
        </a:xfrm>
        <a:prstGeom prst="roundRect">
          <a:avLst>
            <a:gd name="adj" fmla="val 16670"/>
          </a:avLst>
        </a:prstGeom>
        <a:solidFill>
          <a:schemeClr val="accent5">
            <a:hueOff val="2079079"/>
            <a:satOff val="-1338"/>
            <a:lumOff val="91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Match Loading &amp; Key generation</a:t>
          </a:r>
        </a:p>
      </dsp:txBody>
      <dsp:txXfrm>
        <a:off x="1222502" y="1482653"/>
        <a:ext cx="808295" cy="547987"/>
      </dsp:txXfrm>
    </dsp:sp>
    <dsp:sp modelId="{299A434F-A04A-462F-AA7E-C268DE367CFA}">
      <dsp:nvSpPr>
        <dsp:cNvPr id="0" name=""/>
        <dsp:cNvSpPr/>
      </dsp:nvSpPr>
      <dsp:spPr>
        <a:xfrm>
          <a:off x="2332567" y="1526421"/>
          <a:ext cx="1837083" cy="4908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 Loading 10K unique matches through Riot API </a:t>
          </a:r>
        </a:p>
      </dsp:txBody>
      <dsp:txXfrm>
        <a:off x="2332567" y="1526421"/>
        <a:ext cx="1837083" cy="490838"/>
      </dsp:txXfrm>
    </dsp:sp>
    <dsp:sp modelId="{A12F1892-6CF5-464E-BB96-0BAD46540CD8}">
      <dsp:nvSpPr>
        <dsp:cNvPr id="0" name=""/>
        <dsp:cNvSpPr/>
      </dsp:nvSpPr>
      <dsp:spPr>
        <a:xfrm rot="5400000">
          <a:off x="2517826" y="2706498"/>
          <a:ext cx="515380" cy="58674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5">
            <a:tint val="50000"/>
            <a:hueOff val="6047184"/>
            <a:satOff val="-1586"/>
            <a:lumOff val="1301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5B0FC0-5093-4143-8FCD-5CB81D9658C8}">
      <dsp:nvSpPr>
        <dsp:cNvPr id="0" name=""/>
        <dsp:cNvSpPr/>
      </dsp:nvSpPr>
      <dsp:spPr>
        <a:xfrm>
          <a:off x="1994064" y="2119344"/>
          <a:ext cx="867597" cy="607289"/>
        </a:xfrm>
        <a:prstGeom prst="roundRect">
          <a:avLst>
            <a:gd name="adj" fmla="val 16670"/>
          </a:avLst>
        </a:prstGeom>
        <a:solidFill>
          <a:schemeClr val="accent5">
            <a:hueOff val="4158159"/>
            <a:satOff val="-2675"/>
            <a:lumOff val="182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Raw point-in-time Match Downloading</a:t>
          </a:r>
        </a:p>
      </dsp:txBody>
      <dsp:txXfrm>
        <a:off x="2023715" y="2148995"/>
        <a:ext cx="808295" cy="547987"/>
      </dsp:txXfrm>
    </dsp:sp>
    <dsp:sp modelId="{297F746A-1B70-46C0-9B92-B18DA23E518D}">
      <dsp:nvSpPr>
        <dsp:cNvPr id="0" name=""/>
        <dsp:cNvSpPr/>
      </dsp:nvSpPr>
      <dsp:spPr>
        <a:xfrm>
          <a:off x="3248878" y="2193107"/>
          <a:ext cx="631007" cy="4908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081F78-67E4-4036-A1AB-B7423351DB7F}">
      <dsp:nvSpPr>
        <dsp:cNvPr id="0" name=""/>
        <dsp:cNvSpPr/>
      </dsp:nvSpPr>
      <dsp:spPr>
        <a:xfrm>
          <a:off x="3115004" y="2811272"/>
          <a:ext cx="867597" cy="607289"/>
        </a:xfrm>
        <a:prstGeom prst="roundRect">
          <a:avLst>
            <a:gd name="adj" fmla="val 16670"/>
          </a:avLst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Data processing</a:t>
          </a:r>
        </a:p>
      </dsp:txBody>
      <dsp:txXfrm>
        <a:off x="3144655" y="2840923"/>
        <a:ext cx="808295" cy="547987"/>
      </dsp:txXfrm>
    </dsp:sp>
    <dsp:sp modelId="{9C29062D-03A1-4C37-9280-5F9356B0E367}">
      <dsp:nvSpPr>
        <dsp:cNvPr id="0" name=""/>
        <dsp:cNvSpPr/>
      </dsp:nvSpPr>
      <dsp:spPr>
        <a:xfrm>
          <a:off x="3998106" y="2924820"/>
          <a:ext cx="1518254" cy="4908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 Structure the data into correct format</a:t>
          </a:r>
        </a:p>
      </dsp:txBody>
      <dsp:txXfrm>
        <a:off x="3998106" y="2924820"/>
        <a:ext cx="1518254" cy="4908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4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186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5578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2055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613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931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8968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030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461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40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760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388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31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090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150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396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7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C0D69F4-C51D-4324-99F2-26F4D77A22B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4A46F-96E5-49D5-8231-E9E7F1B64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48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E120D-B57A-AEAD-994F-B9ED6AF87D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261" y="1447800"/>
            <a:ext cx="3342459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700" dirty="0"/>
              <a:t>League of Legends  Game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BED13D-FB78-4A1D-2A02-90A7B581A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261" y="4777379"/>
            <a:ext cx="3342459" cy="1471019"/>
          </a:xfrm>
        </p:spPr>
        <p:txBody>
          <a:bodyPr>
            <a:normAutofit/>
          </a:bodyPr>
          <a:lstStyle/>
          <a:p>
            <a:r>
              <a:rPr lang="en-US" sz="1800" dirty="0"/>
              <a:t> MIDS 207 F</a:t>
            </a:r>
            <a:r>
              <a:rPr lang="en-US" altLang="zh-CN" sz="1800" dirty="0"/>
              <a:t>inal Project </a:t>
            </a:r>
            <a:r>
              <a:rPr lang="en-US" sz="1800" dirty="0"/>
              <a:t>- Kevin Dai, Jian Wang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A4FC69-37DA-9577-6C77-932640F932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520" b="11576"/>
          <a:stretch/>
        </p:blipFill>
        <p:spPr>
          <a:xfrm>
            <a:off x="4645234" y="10"/>
            <a:ext cx="7546766" cy="2623856"/>
          </a:xfrm>
          <a:prstGeom prst="rect">
            <a:avLst/>
          </a:prstGeom>
        </p:spPr>
      </p:pic>
      <p:sp>
        <p:nvSpPr>
          <p:cNvPr id="26" name="Rectangle 23">
            <a:extLst>
              <a:ext uri="{FF2B5EF4-FFF2-40B4-BE49-F238E27FC236}">
                <a16:creationId xmlns:a16="http://schemas.microsoft.com/office/drawing/2014/main" id="{1130F6E7-3E70-4FCF-8F35-60C829893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 picture containing person&#10;&#10;Description automatically generated">
            <a:extLst>
              <a:ext uri="{FF2B5EF4-FFF2-40B4-BE49-F238E27FC236}">
                <a16:creationId xmlns:a16="http://schemas.microsoft.com/office/drawing/2014/main" id="{A750A3BA-AB35-803A-4EE8-2DD5A1CF24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9"/>
          <a:stretch/>
        </p:blipFill>
        <p:spPr>
          <a:xfrm>
            <a:off x="4643695" y="2624326"/>
            <a:ext cx="7546766" cy="423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200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4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3BC2C4-CCE4-03DD-D8D7-0CDC8A457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D3F07-5E5C-AEF5-F4B0-E9054A27E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1487666"/>
            <a:ext cx="6188189" cy="3785419"/>
          </a:xfrm>
        </p:spPr>
        <p:txBody>
          <a:bodyPr>
            <a:normAutofit fontScale="92500" lnSpcReduction="10000"/>
          </a:bodyPr>
          <a:lstStyle/>
          <a:p>
            <a:r>
              <a:rPr lang="en-US" sz="1700" dirty="0">
                <a:solidFill>
                  <a:srgbClr val="FFFFFF"/>
                </a:solidFill>
              </a:rPr>
              <a:t>League of Legends is a popular 5 vs 5 online battle MOBA game where players choose champions with unique abilities and work together to destroy the opposing team's base. </a:t>
            </a:r>
          </a:p>
          <a:p>
            <a:r>
              <a:rPr lang="en-US" sz="1700" dirty="0">
                <a:solidFill>
                  <a:srgbClr val="FFFFFF"/>
                </a:solidFill>
              </a:rPr>
              <a:t>Each game will take ~ 30 min in average, with tons of unique winning strategy &amp; resources &amp; equipment.</a:t>
            </a:r>
          </a:p>
          <a:p>
            <a:r>
              <a:rPr lang="en-US" sz="1700" dirty="0">
                <a:solidFill>
                  <a:srgbClr val="FFFFFF"/>
                </a:solidFill>
              </a:rPr>
              <a:t>An important aspect of the game is competitive ranked play, which utilize a skill-based match-making system to form fair teams &amp; games. 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500" dirty="0">
                <a:solidFill>
                  <a:srgbClr val="FFFFFF"/>
                </a:solidFill>
              </a:rPr>
              <a:t>We believe that it’s possible to develop a real-time win rate prediction engine, based on in-game&amp; out game features.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9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7F1A38C-EE01-D0B0-09C9-40EE128821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7860"/>
          <a:stretch/>
        </p:blipFill>
        <p:spPr>
          <a:xfrm>
            <a:off x="7230352" y="2"/>
            <a:ext cx="4962068" cy="3428999"/>
          </a:xfrm>
          <a:custGeom>
            <a:avLst/>
            <a:gdLst/>
            <a:ahLst/>
            <a:cxnLst/>
            <a:rect l="l" t="t" r="r" b="b"/>
            <a:pathLst>
              <a:path w="4962068" h="3428999">
                <a:moveTo>
                  <a:pt x="0" y="0"/>
                </a:moveTo>
                <a:lnTo>
                  <a:pt x="1343538" y="0"/>
                </a:lnTo>
                <a:lnTo>
                  <a:pt x="1343538" y="1"/>
                </a:lnTo>
                <a:lnTo>
                  <a:pt x="4962068" y="1"/>
                </a:lnTo>
                <a:lnTo>
                  <a:pt x="4962067" y="3428999"/>
                </a:lnTo>
                <a:lnTo>
                  <a:pt x="250957" y="3428999"/>
                </a:lnTo>
                <a:lnTo>
                  <a:pt x="250957" y="3343961"/>
                </a:lnTo>
                <a:lnTo>
                  <a:pt x="251965" y="3201315"/>
                </a:lnTo>
                <a:lnTo>
                  <a:pt x="250957" y="3057297"/>
                </a:lnTo>
                <a:lnTo>
                  <a:pt x="248940" y="2911221"/>
                </a:lnTo>
                <a:lnTo>
                  <a:pt x="247091" y="2765146"/>
                </a:lnTo>
                <a:lnTo>
                  <a:pt x="243057" y="2617013"/>
                </a:lnTo>
                <a:lnTo>
                  <a:pt x="238855" y="2467509"/>
                </a:lnTo>
                <a:lnTo>
                  <a:pt x="233980" y="2318004"/>
                </a:lnTo>
                <a:lnTo>
                  <a:pt x="227089" y="2167128"/>
                </a:lnTo>
                <a:lnTo>
                  <a:pt x="218852" y="2014881"/>
                </a:lnTo>
                <a:lnTo>
                  <a:pt x="210952" y="1861947"/>
                </a:lnTo>
                <a:lnTo>
                  <a:pt x="200867" y="1709014"/>
                </a:lnTo>
                <a:lnTo>
                  <a:pt x="188764" y="1554023"/>
                </a:lnTo>
                <a:lnTo>
                  <a:pt x="176662" y="1401090"/>
                </a:lnTo>
                <a:lnTo>
                  <a:pt x="162710" y="1245413"/>
                </a:lnTo>
                <a:lnTo>
                  <a:pt x="147414" y="1089051"/>
                </a:lnTo>
                <a:lnTo>
                  <a:pt x="131278" y="934746"/>
                </a:lnTo>
                <a:lnTo>
                  <a:pt x="112452" y="778383"/>
                </a:lnTo>
                <a:lnTo>
                  <a:pt x="92281" y="622707"/>
                </a:lnTo>
                <a:lnTo>
                  <a:pt x="72278" y="466344"/>
                </a:lnTo>
                <a:lnTo>
                  <a:pt x="48914" y="310668"/>
                </a:lnTo>
                <a:lnTo>
                  <a:pt x="25045" y="155677"/>
                </a:lnTo>
                <a:close/>
              </a:path>
            </a:pathLst>
          </a:custGeom>
        </p:spPr>
      </p:pic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63E13B6D-AF38-C179-E46A-BC8106A8D7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5" r="-1" b="-1"/>
          <a:stretch/>
        </p:blipFill>
        <p:spPr>
          <a:xfrm>
            <a:off x="7230352" y="3429000"/>
            <a:ext cx="4963244" cy="3429002"/>
          </a:xfrm>
          <a:custGeom>
            <a:avLst/>
            <a:gdLst/>
            <a:ahLst/>
            <a:cxnLst/>
            <a:rect l="l" t="t" r="r" b="b"/>
            <a:pathLst>
              <a:path w="4963244" h="3429002">
                <a:moveTo>
                  <a:pt x="252134" y="0"/>
                </a:moveTo>
                <a:lnTo>
                  <a:pt x="4963244" y="0"/>
                </a:lnTo>
                <a:lnTo>
                  <a:pt x="4963244" y="3429002"/>
                </a:lnTo>
                <a:lnTo>
                  <a:pt x="900697" y="3429002"/>
                </a:lnTo>
                <a:lnTo>
                  <a:pt x="900697" y="3429001"/>
                </a:lnTo>
                <a:lnTo>
                  <a:pt x="0" y="3429001"/>
                </a:lnTo>
                <a:lnTo>
                  <a:pt x="5883" y="3388539"/>
                </a:lnTo>
                <a:lnTo>
                  <a:pt x="23196" y="3269895"/>
                </a:lnTo>
                <a:lnTo>
                  <a:pt x="35299" y="3183484"/>
                </a:lnTo>
                <a:lnTo>
                  <a:pt x="48073" y="3080614"/>
                </a:lnTo>
                <a:lnTo>
                  <a:pt x="63369" y="2958542"/>
                </a:lnTo>
                <a:lnTo>
                  <a:pt x="79506" y="2823439"/>
                </a:lnTo>
                <a:lnTo>
                  <a:pt x="96483" y="2671192"/>
                </a:lnTo>
                <a:lnTo>
                  <a:pt x="114469" y="2505228"/>
                </a:lnTo>
                <a:lnTo>
                  <a:pt x="132454" y="2324863"/>
                </a:lnTo>
                <a:lnTo>
                  <a:pt x="150776" y="2132839"/>
                </a:lnTo>
                <a:lnTo>
                  <a:pt x="167753" y="1925727"/>
                </a:lnTo>
                <a:lnTo>
                  <a:pt x="184058" y="1709014"/>
                </a:lnTo>
                <a:lnTo>
                  <a:pt x="198849" y="1479957"/>
                </a:lnTo>
                <a:lnTo>
                  <a:pt x="212969" y="1241299"/>
                </a:lnTo>
                <a:lnTo>
                  <a:pt x="226248" y="992353"/>
                </a:lnTo>
                <a:lnTo>
                  <a:pt x="230955" y="864794"/>
                </a:lnTo>
                <a:lnTo>
                  <a:pt x="236165" y="734493"/>
                </a:lnTo>
                <a:lnTo>
                  <a:pt x="241040" y="602134"/>
                </a:lnTo>
                <a:lnTo>
                  <a:pt x="244234" y="469088"/>
                </a:lnTo>
                <a:lnTo>
                  <a:pt x="247091" y="333300"/>
                </a:lnTo>
                <a:lnTo>
                  <a:pt x="250117" y="196140"/>
                </a:lnTo>
                <a:lnTo>
                  <a:pt x="252134" y="5623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21410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E8AD2AD1-7379-B7C3-E035-5416AB724D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D489E29-742E-4D34-AB08-CE3217805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6053153" y="1320127"/>
            <a:ext cx="4812846" cy="41954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FB861A-5B14-71C0-7F14-599913DF9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887" y="1641860"/>
            <a:ext cx="4204298" cy="1034728"/>
          </a:xfrm>
        </p:spPr>
        <p:txBody>
          <a:bodyPr>
            <a:normAutofit/>
          </a:bodyPr>
          <a:lstStyle/>
          <a:p>
            <a:r>
              <a:rPr lang="en-US" sz="2800" dirty="0"/>
              <a:t>Example/Objectives: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3AD98-0EBF-C8A7-AD1A-8B276445F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4886" y="2376363"/>
            <a:ext cx="4169380" cy="2384064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1300" dirty="0"/>
              <a:t>Given early kill happened at 4 min by mid-</a:t>
            </a:r>
            <a:r>
              <a:rPr lang="en-US" sz="1300" dirty="0" err="1"/>
              <a:t>laner</a:t>
            </a:r>
            <a:r>
              <a:rPr lang="en-US" sz="1300" dirty="0"/>
              <a:t> player, how likely will this contribute to the win ?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Given Baron ( a neutral resources) is killed at 26 min, how likely will this contribute to the game? 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How exactly is the matching engine works? If players all get filled on both sides, how exactly will that impact the game output?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How precisely will early game objective impact the outcome?</a:t>
            </a:r>
          </a:p>
        </p:txBody>
      </p:sp>
    </p:spTree>
    <p:extLst>
      <p:ext uri="{BB962C8B-B14F-4D97-AF65-F5344CB8AC3E}">
        <p14:creationId xmlns:p14="http://schemas.microsoft.com/office/powerpoint/2010/main" val="270010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CB449-91D9-676C-B450-BC6AC1975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F6A66-BA37-3F26-0BED-7A6632E28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31259"/>
            <a:ext cx="8946541" cy="4195481"/>
          </a:xfrm>
        </p:spPr>
        <p:txBody>
          <a:bodyPr>
            <a:noAutofit/>
          </a:bodyPr>
          <a:lstStyle/>
          <a:p>
            <a:r>
              <a:rPr lang="en-US" sz="1300" b="1" dirty="0"/>
              <a:t>ETL complexity-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200" dirty="0"/>
              <a:t>Datasets must be load on scratch. There is no high-quality public-available datasets online. We must pick high-quality games ourselves.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sz="1300" b="1" dirty="0"/>
              <a:t>Data complexity-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200" dirty="0"/>
              <a:t>High dimensional datasets: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200" dirty="0"/>
              <a:t>X: Timestamp x Feature x Fixed Information, 10000 matches, where each matches contains 40K + data point already.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200" dirty="0"/>
              <a:t>Y: Outcome.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200" dirty="0"/>
              <a:t>Asynchronous feature: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200" dirty="0"/>
              <a:t>Given stochastic nature of the game, raw features are not in a synchronous fashion, and matches won’t stop at the same Timestamp.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200" dirty="0"/>
              <a:t>Forward-looking trap: in a certain timestamp, outcomes are very easy to tell. We must balance out our training datasets to not fall in this issue.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sz="1300" b="1" dirty="0"/>
              <a:t>Modeling complexity-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200" dirty="0"/>
              <a:t>Traditional Tree-based method might not work well here since degree of freedom will run out very quickly. </a:t>
            </a:r>
          </a:p>
        </p:txBody>
      </p:sp>
    </p:spTree>
    <p:extLst>
      <p:ext uri="{BB962C8B-B14F-4D97-AF65-F5344CB8AC3E}">
        <p14:creationId xmlns:p14="http://schemas.microsoft.com/office/powerpoint/2010/main" val="3634028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2539F1-EE3B-7E79-A43D-3F99673D5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08" y="387404"/>
            <a:ext cx="8100497" cy="1400530"/>
          </a:xfrm>
        </p:spPr>
        <p:txBody>
          <a:bodyPr>
            <a:normAutofit/>
          </a:bodyPr>
          <a:lstStyle/>
          <a:p>
            <a:r>
              <a:rPr lang="en-US" dirty="0"/>
              <a:t>Datasets Preparation</a:t>
            </a:r>
          </a:p>
        </p:txBody>
      </p:sp>
      <p:sp>
        <p:nvSpPr>
          <p:cNvPr id="24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8375" y="-1573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D8397-7A42-9CE4-2CB2-7D0763D7B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308" y="1331259"/>
            <a:ext cx="8946541" cy="4195481"/>
          </a:xfrm>
        </p:spPr>
        <p:txBody>
          <a:bodyPr/>
          <a:lstStyle/>
          <a:p>
            <a:r>
              <a:rPr lang="en-US" sz="1800" dirty="0"/>
              <a:t>Fortunately, riot Games provides public API, including timestamping&amp; player information, containing minute-level information regarding a match, saved in a </a:t>
            </a:r>
            <a:r>
              <a:rPr lang="en-US" sz="1800" dirty="0" err="1"/>
              <a:t>Json</a:t>
            </a:r>
            <a:r>
              <a:rPr lang="en-US" sz="1800" dirty="0"/>
              <a:t> format. </a:t>
            </a:r>
          </a:p>
          <a:p>
            <a:r>
              <a:rPr lang="en-US" sz="1800" dirty="0"/>
              <a:t>In order to protect data quality, we decided to only use unique match replay from top 1% players in the ranking system.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5595044-BA43-A0DD-17EC-54B45ED9D6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8869019"/>
              </p:ext>
            </p:extLst>
          </p:nvPr>
        </p:nvGraphicFramePr>
        <p:xfrm>
          <a:off x="2682883" y="2519664"/>
          <a:ext cx="5516361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814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Rectangle 1066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5FC838-D792-DD41-CBE0-2E66A4AD8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Process workflow</a:t>
            </a:r>
            <a:br>
              <a:rPr lang="en-US" dirty="0">
                <a:solidFill>
                  <a:srgbClr val="EBEBEB"/>
                </a:solidFill>
              </a:rPr>
            </a:b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1069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71" name="Freeform: Shape 1070">
            <a:extLst>
              <a:ext uri="{FF2B5EF4-FFF2-40B4-BE49-F238E27FC236}">
                <a16:creationId xmlns:a16="http://schemas.microsoft.com/office/drawing/2014/main" id="{AC3BF0FA-36FA-4CE9-840E-F7C3A8F16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81796" y="947378"/>
            <a:ext cx="6858001" cy="4963245"/>
          </a:xfrm>
          <a:custGeom>
            <a:avLst/>
            <a:gdLst>
              <a:gd name="connsiteX0" fmla="*/ 6858001 w 6858001"/>
              <a:gd name="connsiteY0" fmla="*/ 1177 h 4963245"/>
              <a:gd name="connsiteX1" fmla="*/ 6858001 w 6858001"/>
              <a:gd name="connsiteY1" fmla="*/ 1344715 h 4963245"/>
              <a:gd name="connsiteX2" fmla="*/ 6858000 w 6858001"/>
              <a:gd name="connsiteY2" fmla="*/ 1344715 h 4963245"/>
              <a:gd name="connsiteX3" fmla="*/ 6858000 w 6858001"/>
              <a:gd name="connsiteY3" fmla="*/ 4963245 h 4963245"/>
              <a:gd name="connsiteX4" fmla="*/ 0 w 6858001"/>
              <a:gd name="connsiteY4" fmla="*/ 4963244 h 4963245"/>
              <a:gd name="connsiteX5" fmla="*/ 0 w 6858001"/>
              <a:gd name="connsiteY5" fmla="*/ 900697 h 4963245"/>
              <a:gd name="connsiteX6" fmla="*/ 1 w 6858001"/>
              <a:gd name="connsiteY6" fmla="*/ 900697 h 4963245"/>
              <a:gd name="connsiteX7" fmla="*/ 1 w 6858001"/>
              <a:gd name="connsiteY7" fmla="*/ 0 h 4963245"/>
              <a:gd name="connsiteX8" fmla="*/ 40463 w 6858001"/>
              <a:gd name="connsiteY8" fmla="*/ 5883 h 4963245"/>
              <a:gd name="connsiteX9" fmla="*/ 159107 w 6858001"/>
              <a:gd name="connsiteY9" fmla="*/ 23196 h 4963245"/>
              <a:gd name="connsiteX10" fmla="*/ 245518 w 6858001"/>
              <a:gd name="connsiteY10" fmla="*/ 35299 h 4963245"/>
              <a:gd name="connsiteX11" fmla="*/ 348388 w 6858001"/>
              <a:gd name="connsiteY11" fmla="*/ 48073 h 4963245"/>
              <a:gd name="connsiteX12" fmla="*/ 470460 w 6858001"/>
              <a:gd name="connsiteY12" fmla="*/ 63369 h 4963245"/>
              <a:gd name="connsiteX13" fmla="*/ 605563 w 6858001"/>
              <a:gd name="connsiteY13" fmla="*/ 79506 h 4963245"/>
              <a:gd name="connsiteX14" fmla="*/ 757810 w 6858001"/>
              <a:gd name="connsiteY14" fmla="*/ 96483 h 4963245"/>
              <a:gd name="connsiteX15" fmla="*/ 923774 w 6858001"/>
              <a:gd name="connsiteY15" fmla="*/ 114469 h 4963245"/>
              <a:gd name="connsiteX16" fmla="*/ 1104139 w 6858001"/>
              <a:gd name="connsiteY16" fmla="*/ 132454 h 4963245"/>
              <a:gd name="connsiteX17" fmla="*/ 1296163 w 6858001"/>
              <a:gd name="connsiteY17" fmla="*/ 150776 h 4963245"/>
              <a:gd name="connsiteX18" fmla="*/ 1503275 w 6858001"/>
              <a:gd name="connsiteY18" fmla="*/ 167753 h 4963245"/>
              <a:gd name="connsiteX19" fmla="*/ 1719988 w 6858001"/>
              <a:gd name="connsiteY19" fmla="*/ 184058 h 4963245"/>
              <a:gd name="connsiteX20" fmla="*/ 1949045 w 6858001"/>
              <a:gd name="connsiteY20" fmla="*/ 198849 h 4963245"/>
              <a:gd name="connsiteX21" fmla="*/ 2187703 w 6858001"/>
              <a:gd name="connsiteY21" fmla="*/ 212969 h 4963245"/>
              <a:gd name="connsiteX22" fmla="*/ 2436649 w 6858001"/>
              <a:gd name="connsiteY22" fmla="*/ 226248 h 4963245"/>
              <a:gd name="connsiteX23" fmla="*/ 2564208 w 6858001"/>
              <a:gd name="connsiteY23" fmla="*/ 230955 h 4963245"/>
              <a:gd name="connsiteX24" fmla="*/ 2694509 w 6858001"/>
              <a:gd name="connsiteY24" fmla="*/ 236165 h 4963245"/>
              <a:gd name="connsiteX25" fmla="*/ 2826868 w 6858001"/>
              <a:gd name="connsiteY25" fmla="*/ 241040 h 4963245"/>
              <a:gd name="connsiteX26" fmla="*/ 2959914 w 6858001"/>
              <a:gd name="connsiteY26" fmla="*/ 244234 h 4963245"/>
              <a:gd name="connsiteX27" fmla="*/ 3095702 w 6858001"/>
              <a:gd name="connsiteY27" fmla="*/ 247091 h 4963245"/>
              <a:gd name="connsiteX28" fmla="*/ 3232862 w 6858001"/>
              <a:gd name="connsiteY28" fmla="*/ 250117 h 4963245"/>
              <a:gd name="connsiteX29" fmla="*/ 3372765 w 6858001"/>
              <a:gd name="connsiteY29" fmla="*/ 252134 h 4963245"/>
              <a:gd name="connsiteX30" fmla="*/ 3514040 w 6858001"/>
              <a:gd name="connsiteY30" fmla="*/ 252134 h 4963245"/>
              <a:gd name="connsiteX31" fmla="*/ 3656686 w 6858001"/>
              <a:gd name="connsiteY31" fmla="*/ 253142 h 4963245"/>
              <a:gd name="connsiteX32" fmla="*/ 3800704 w 6858001"/>
              <a:gd name="connsiteY32" fmla="*/ 252134 h 4963245"/>
              <a:gd name="connsiteX33" fmla="*/ 3946780 w 6858001"/>
              <a:gd name="connsiteY33" fmla="*/ 250117 h 4963245"/>
              <a:gd name="connsiteX34" fmla="*/ 4092855 w 6858001"/>
              <a:gd name="connsiteY34" fmla="*/ 248268 h 4963245"/>
              <a:gd name="connsiteX35" fmla="*/ 4240988 w 6858001"/>
              <a:gd name="connsiteY35" fmla="*/ 244234 h 4963245"/>
              <a:gd name="connsiteX36" fmla="*/ 4390492 w 6858001"/>
              <a:gd name="connsiteY36" fmla="*/ 240032 h 4963245"/>
              <a:gd name="connsiteX37" fmla="*/ 4539997 w 6858001"/>
              <a:gd name="connsiteY37" fmla="*/ 235157 h 4963245"/>
              <a:gd name="connsiteX38" fmla="*/ 4690873 w 6858001"/>
              <a:gd name="connsiteY38" fmla="*/ 228266 h 4963245"/>
              <a:gd name="connsiteX39" fmla="*/ 4843120 w 6858001"/>
              <a:gd name="connsiteY39" fmla="*/ 220029 h 4963245"/>
              <a:gd name="connsiteX40" fmla="*/ 4996054 w 6858001"/>
              <a:gd name="connsiteY40" fmla="*/ 212129 h 4963245"/>
              <a:gd name="connsiteX41" fmla="*/ 5148987 w 6858001"/>
              <a:gd name="connsiteY41" fmla="*/ 202044 h 4963245"/>
              <a:gd name="connsiteX42" fmla="*/ 5303978 w 6858001"/>
              <a:gd name="connsiteY42" fmla="*/ 189941 h 4963245"/>
              <a:gd name="connsiteX43" fmla="*/ 5456911 w 6858001"/>
              <a:gd name="connsiteY43" fmla="*/ 177839 h 4963245"/>
              <a:gd name="connsiteX44" fmla="*/ 5612588 w 6858001"/>
              <a:gd name="connsiteY44" fmla="*/ 163887 h 4963245"/>
              <a:gd name="connsiteX45" fmla="*/ 5768950 w 6858001"/>
              <a:gd name="connsiteY45" fmla="*/ 148591 h 4963245"/>
              <a:gd name="connsiteX46" fmla="*/ 5923255 w 6858001"/>
              <a:gd name="connsiteY46" fmla="*/ 132455 h 4963245"/>
              <a:gd name="connsiteX47" fmla="*/ 6079618 w 6858001"/>
              <a:gd name="connsiteY47" fmla="*/ 113629 h 4963245"/>
              <a:gd name="connsiteX48" fmla="*/ 6235294 w 6858001"/>
              <a:gd name="connsiteY48" fmla="*/ 93458 h 4963245"/>
              <a:gd name="connsiteX49" fmla="*/ 6391657 w 6858001"/>
              <a:gd name="connsiteY49" fmla="*/ 73455 h 4963245"/>
              <a:gd name="connsiteX50" fmla="*/ 6547333 w 6858001"/>
              <a:gd name="connsiteY50" fmla="*/ 50091 h 4963245"/>
              <a:gd name="connsiteX51" fmla="*/ 6702324 w 6858001"/>
              <a:gd name="connsiteY51" fmla="*/ 26222 h 4963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4963245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4963245"/>
                </a:lnTo>
                <a:lnTo>
                  <a:pt x="0" y="4963244"/>
                </a:lnTo>
                <a:lnTo>
                  <a:pt x="0" y="900697"/>
                </a:lnTo>
                <a:lnTo>
                  <a:pt x="1" y="90069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1026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51EAC7ED-46EB-4B5D-C8A6-EC0C3A0A1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29871" y="697790"/>
            <a:ext cx="3414010" cy="5462417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3" name="Rectangle 1072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098DC-A17F-03DD-A5F1-B8BFC7E14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-    Data Processing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-"/>
              <a:tabLst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</a:rPr>
              <a:t>Feature Engineering 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-"/>
              <a:tabLst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</a:rPr>
              <a:t>Model Selection 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-"/>
              <a:tabLst/>
            </a:pPr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</a:rPr>
              <a:t>E</a:t>
            </a:r>
            <a:r>
              <a:rPr lang="en-US" altLang="zh-CN" dirty="0">
                <a:solidFill>
                  <a:srgbClr val="FFFFFF"/>
                </a:solidFill>
                <a:latin typeface="Arial" panose="020B0604020202020204" pitchFamily="34" charset="0"/>
              </a:rPr>
              <a:t>valuation methodology</a:t>
            </a:r>
            <a:endParaRPr lang="en-US" altLang="en-US" dirty="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4706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102</TotalTime>
  <Words>445</Words>
  <Application>Microsoft Office PowerPoint</Application>
  <PresentationFormat>Widescreen</PresentationFormat>
  <Paragraphs>46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Wingdings</vt:lpstr>
      <vt:lpstr>Wingdings 3</vt:lpstr>
      <vt:lpstr>Ion</vt:lpstr>
      <vt:lpstr>League of Legends  Game prediction</vt:lpstr>
      <vt:lpstr>Problem</vt:lpstr>
      <vt:lpstr>Example/Objectives:</vt:lpstr>
      <vt:lpstr>Challenges </vt:lpstr>
      <vt:lpstr>Datasets Preparation</vt:lpstr>
      <vt:lpstr>Process workflow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League of Legends win rate prediction</dc:title>
  <dc:creator>Jian Wang</dc:creator>
  <cp:lastModifiedBy>Jian Wang</cp:lastModifiedBy>
  <cp:revision>3</cp:revision>
  <dcterms:created xsi:type="dcterms:W3CDTF">2023-03-03T19:00:17Z</dcterms:created>
  <dcterms:modified xsi:type="dcterms:W3CDTF">2023-03-04T23:01:01Z</dcterms:modified>
</cp:coreProperties>
</file>

<file path=docProps/thumbnail.jpeg>
</file>